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2" r:id="rId7"/>
    <p:sldId id="272" r:id="rId8"/>
    <p:sldId id="261" r:id="rId9"/>
    <p:sldId id="263" r:id="rId10"/>
    <p:sldId id="264" r:id="rId11"/>
    <p:sldId id="265" r:id="rId12"/>
    <p:sldId id="274" r:id="rId13"/>
    <p:sldId id="275" r:id="rId14"/>
    <p:sldId id="277" r:id="rId15"/>
    <p:sldId id="266" r:id="rId16"/>
    <p:sldId id="267" r:id="rId17"/>
    <p:sldId id="273" r:id="rId18"/>
    <p:sldId id="270" r:id="rId19"/>
    <p:sldId id="276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3" autoAdjust="0"/>
    <p:restoredTop sz="94681" autoAdjust="0"/>
  </p:normalViewPr>
  <p:slideViewPr>
    <p:cSldViewPr snapToGrid="0">
      <p:cViewPr>
        <p:scale>
          <a:sx n="75" d="100"/>
          <a:sy n="75" d="100"/>
        </p:scale>
        <p:origin x="-726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7CB40-375B-41F5-A3D5-F8531872F0DF}" type="datetimeFigureOut">
              <a:rPr lang="it-IT" smtClean="0"/>
              <a:pPr/>
              <a:t>09/05/2018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02D98-9C1C-40F4-9F6A-5AF5336BC4A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A58DA-35B5-4253-B637-75007C045B5A}" type="datetimeFigureOut">
              <a:rPr lang="it-IT" smtClean="0"/>
              <a:pPr/>
              <a:t>09/05/2018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B5C52-9F88-432A-97D9-B8FC28DF60B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5C52-9F88-432A-97D9-B8FC28DF60BF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5C52-9F88-432A-97D9-B8FC28DF60BF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50B050-85C3-4FE9-94FE-7C1BB9124431}" type="datetime1">
              <a:rPr lang="it-IT" smtClean="0"/>
              <a:pPr/>
              <a:t>09/05/2018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C7E78F-E50F-408F-8C2E-1B931B96A9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97E18-BC3C-4941-B325-5F7FB96436E0}" type="datetime1">
              <a:rPr lang="it-IT" smtClean="0"/>
              <a:pPr/>
              <a:t>09/05/2018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7E78F-E50F-408F-8C2E-1B931B96A9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1D58CA-1741-42BB-960F-FDF3A2793919}" type="datetime1">
              <a:rPr lang="it-IT" smtClean="0"/>
              <a:pPr/>
              <a:t>09/05/2018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7E78F-E50F-408F-8C2E-1B931B96A9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5DEEF6-E9D2-457E-9886-C20EB3C8812A}" type="datetime1">
              <a:rPr lang="it-IT" smtClean="0"/>
              <a:pPr/>
              <a:t>09/05/2018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7E78F-E50F-408F-8C2E-1B931B96A9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A226E-1A1E-4983-903A-2FAB0773CFBC}" type="datetime1">
              <a:rPr lang="it-IT" smtClean="0"/>
              <a:pPr/>
              <a:t>09/05/2018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7E78F-E50F-408F-8C2E-1B931B96A9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E3CBE-7521-4261-AD0B-7171DE74A08D}" type="datetime1">
              <a:rPr lang="it-IT" smtClean="0"/>
              <a:pPr/>
              <a:t>09/05/2018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7E78F-E50F-408F-8C2E-1B931B96A9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E45D2F-D269-4686-ADDB-956FF3063232}" type="datetime1">
              <a:rPr lang="it-IT" smtClean="0"/>
              <a:pPr/>
              <a:t>09/05/2018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7E78F-E50F-408F-8C2E-1B931B96A9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09544-038A-40B4-95A5-F28A31AC4A39}" type="datetime1">
              <a:rPr lang="it-IT" smtClean="0"/>
              <a:pPr/>
              <a:t>09/05/2018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7E78F-E50F-408F-8C2E-1B931B96A9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61917-901B-426B-BA3E-6648C3BF6393}" type="datetime1">
              <a:rPr lang="it-IT" smtClean="0"/>
              <a:pPr/>
              <a:t>09/05/2018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7E78F-E50F-408F-8C2E-1B931B96A9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00B83F32-B427-4B7D-9F87-DAB4D70E3E9E}" type="datetime1">
              <a:rPr lang="it-IT" smtClean="0"/>
              <a:pPr/>
              <a:t>09/05/2018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7E78F-E50F-408F-8C2E-1B931B96A9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A16EA9-9729-48F3-9C74-56D7174DC9AA}" type="datetime1">
              <a:rPr lang="it-IT" smtClean="0"/>
              <a:pPr/>
              <a:t>09/05/2018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C7E78F-E50F-408F-8C2E-1B931B96A9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AD2AE4-916A-430A-9EC2-3768B307409A}" type="datetime1">
              <a:rPr lang="it-IT" smtClean="0"/>
              <a:pPr/>
              <a:t>09/05/2018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C7E78F-E50F-408F-8C2E-1B931B96A94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64BBC18-FFF5-4605-93D1-9983AA53C1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533" y="1122363"/>
            <a:ext cx="10727267" cy="2387600"/>
          </a:xfrm>
        </p:spPr>
        <p:txBody>
          <a:bodyPr anchor="t">
            <a:normAutofit/>
          </a:bodyPr>
          <a:lstStyle/>
          <a:p>
            <a:r>
              <a:rPr lang="it-IT" sz="4800" b="1" dirty="0" smtClean="0"/>
              <a:t>DALLA </a:t>
            </a:r>
            <a:r>
              <a:rPr lang="it-IT" sz="4800" b="1" dirty="0"/>
              <a:t>REVISIONE DEI PERCORSI ALLA SUSSIDARIETA’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951FE086-6BF3-47D1-8CA3-BAB57BC3C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0132" y="2865437"/>
            <a:ext cx="10092268" cy="3552296"/>
          </a:xfrm>
        </p:spPr>
        <p:txBody>
          <a:bodyPr>
            <a:normAutofit fontScale="92500" lnSpcReduction="20000"/>
          </a:bodyPr>
          <a:lstStyle/>
          <a:p>
            <a:r>
              <a:rPr lang="it-IT" sz="3800" dirty="0"/>
              <a:t>NUOVE SFIDE PER GLI ISTITUTI PROFESSIONALI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Ilario </a:t>
            </a:r>
            <a:r>
              <a:rPr lang="it-IT" dirty="0" err="1" smtClean="0"/>
              <a:t>Ierace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 algn="l"/>
            <a:r>
              <a:rPr lang="it-IT" b="1" dirty="0" smtClean="0"/>
              <a:t>Paola</a:t>
            </a:r>
            <a:r>
              <a:rPr lang="it-IT" dirty="0" smtClean="0"/>
              <a:t>, 8 maggio 2018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74982941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541E0CD-D7BD-40D2-8AFC-AC065A0BC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dirty="0"/>
              <a:t>Si </a:t>
            </a:r>
            <a:r>
              <a:rPr lang="it-IT" dirty="0" smtClean="0"/>
              <a:t>configurano </a:t>
            </a:r>
            <a:r>
              <a:rPr lang="it-IT" dirty="0"/>
              <a:t>due sottosistemi </a:t>
            </a:r>
            <a:r>
              <a:rPr lang="it-IT" dirty="0" smtClean="0"/>
              <a:t>che non devono </a:t>
            </a:r>
            <a:r>
              <a:rPr lang="it-IT" dirty="0"/>
              <a:t>sovrapporsi e confondersi, né </a:t>
            </a:r>
            <a:r>
              <a:rPr lang="it-IT" dirty="0" smtClean="0"/>
              <a:t>essere </a:t>
            </a:r>
            <a:r>
              <a:rPr lang="it-IT" dirty="0"/>
              <a:t>assorbiti l’uno dall’altro. </a:t>
            </a:r>
            <a:r>
              <a:rPr lang="it-IT" dirty="0" smtClean="0"/>
              <a:t>Ne </a:t>
            </a:r>
            <a:r>
              <a:rPr lang="it-IT" dirty="0"/>
              <a:t>consegue che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endParaRPr lang="it-IT" dirty="0"/>
          </a:p>
          <a:p>
            <a:pPr marL="0" indent="0"/>
            <a:r>
              <a:rPr lang="it-IT" dirty="0" smtClean="0"/>
              <a:t> Al </a:t>
            </a:r>
            <a:r>
              <a:rPr lang="it-IT" dirty="0"/>
              <a:t>termine del percorso scolastico di I. P. </a:t>
            </a:r>
            <a:r>
              <a:rPr lang="it-IT" dirty="0" smtClean="0"/>
              <a:t>si consegue il </a:t>
            </a:r>
            <a:r>
              <a:rPr lang="it-IT" dirty="0"/>
              <a:t>diploma quinquennale </a:t>
            </a:r>
            <a:r>
              <a:rPr lang="it-IT" dirty="0" smtClean="0"/>
              <a:t>statale. I </a:t>
            </a:r>
            <a:r>
              <a:rPr lang="it-IT" dirty="0"/>
              <a:t>diplomati possono accedere </a:t>
            </a:r>
            <a:r>
              <a:rPr lang="it-IT" dirty="0" smtClean="0"/>
              <a:t>a: Università, Alta formazione e </a:t>
            </a:r>
            <a:r>
              <a:rPr lang="it-IT" dirty="0"/>
              <a:t>Istituti tecnici superiori (ITS</a:t>
            </a:r>
            <a:r>
              <a:rPr lang="it-IT" dirty="0" smtClean="0"/>
              <a:t>)</a:t>
            </a:r>
            <a:endParaRPr lang="it-IT" dirty="0"/>
          </a:p>
          <a:p>
            <a:pPr marL="0" indent="0"/>
            <a:r>
              <a:rPr lang="it-IT" dirty="0" smtClean="0"/>
              <a:t> L’offerta </a:t>
            </a:r>
            <a:r>
              <a:rPr lang="it-IT" dirty="0"/>
              <a:t>formativa di </a:t>
            </a:r>
            <a:r>
              <a:rPr lang="it-IT" dirty="0" err="1" smtClean="0"/>
              <a:t>I.eF.P.</a:t>
            </a:r>
            <a:r>
              <a:rPr lang="it-IT" dirty="0" smtClean="0"/>
              <a:t>, garantita </a:t>
            </a:r>
            <a:r>
              <a:rPr lang="it-IT" dirty="0"/>
              <a:t>in ogni </a:t>
            </a:r>
            <a:r>
              <a:rPr lang="it-IT" dirty="0" smtClean="0"/>
              <a:t>Regione </a:t>
            </a:r>
            <a:r>
              <a:rPr lang="it-IT" dirty="0"/>
              <a:t>sia </a:t>
            </a:r>
            <a:r>
              <a:rPr lang="it-IT" dirty="0" smtClean="0"/>
              <a:t>dagli </a:t>
            </a:r>
            <a:r>
              <a:rPr lang="it-IT" dirty="0" err="1" smtClean="0"/>
              <a:t>I.P</a:t>
            </a:r>
            <a:r>
              <a:rPr lang="it-IT" dirty="0" err="1"/>
              <a:t>.</a:t>
            </a:r>
            <a:r>
              <a:rPr lang="it-IT" dirty="0"/>
              <a:t> che dai </a:t>
            </a:r>
            <a:r>
              <a:rPr lang="it-IT" dirty="0" err="1"/>
              <a:t>C.F.P</a:t>
            </a:r>
            <a:r>
              <a:rPr lang="it-IT" dirty="0" err="1" smtClean="0"/>
              <a:t>.</a:t>
            </a:r>
            <a:r>
              <a:rPr lang="it-IT" dirty="0" smtClean="0"/>
              <a:t> porta sia alla </a:t>
            </a:r>
            <a:r>
              <a:rPr lang="it-IT" dirty="0"/>
              <a:t>qualifica al termine del </a:t>
            </a:r>
            <a:r>
              <a:rPr lang="it-IT" dirty="0" smtClean="0"/>
              <a:t>triennio che al </a:t>
            </a:r>
            <a:r>
              <a:rPr lang="it-IT" dirty="0"/>
              <a:t>diploma </a:t>
            </a:r>
            <a:r>
              <a:rPr lang="it-IT" dirty="0" smtClean="0"/>
              <a:t>di tecnico al </a:t>
            </a:r>
            <a:r>
              <a:rPr lang="it-IT" dirty="0"/>
              <a:t>termine del </a:t>
            </a:r>
            <a:r>
              <a:rPr lang="it-IT" dirty="0" smtClean="0"/>
              <a:t>quadriennio</a:t>
            </a:r>
            <a:endParaRPr lang="it-IT" dirty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xmlns="" id="{80297DE9-550B-4A66-829F-53340E431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Un’unica filiera formativa professionalizzante due sottosistemi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8F-E50F-408F-8C2E-1B931B96A949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4654933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797BDCE-F851-4930-AD3C-F22FC367C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Anche le istituzioni </a:t>
            </a:r>
            <a:r>
              <a:rPr lang="it-IT" dirty="0"/>
              <a:t>scolastiche </a:t>
            </a:r>
            <a:r>
              <a:rPr lang="it-IT" dirty="0" smtClean="0"/>
              <a:t>possono attivare </a:t>
            </a:r>
            <a:r>
              <a:rPr lang="it-IT" dirty="0"/>
              <a:t>percorsi per il conseguimento del diploma </a:t>
            </a:r>
            <a:r>
              <a:rPr lang="it-IT" dirty="0" smtClean="0"/>
              <a:t>di </a:t>
            </a:r>
            <a:r>
              <a:rPr lang="it-IT" dirty="0" err="1" smtClean="0"/>
              <a:t>I.eF.P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/>
            <a:r>
              <a:rPr lang="it-IT" dirty="0" smtClean="0"/>
              <a:t> Gli </a:t>
            </a:r>
            <a:r>
              <a:rPr lang="it-IT" dirty="0"/>
              <a:t>studenti iscritti ai percorsi quinquennali di </a:t>
            </a:r>
            <a:r>
              <a:rPr lang="it-IT" dirty="0" err="1"/>
              <a:t>I.P.</a:t>
            </a:r>
            <a:r>
              <a:rPr lang="it-IT" dirty="0"/>
              <a:t> </a:t>
            </a:r>
            <a:r>
              <a:rPr lang="it-IT" dirty="0" smtClean="0"/>
              <a:t>possono passare </a:t>
            </a:r>
            <a:r>
              <a:rPr lang="it-IT" dirty="0"/>
              <a:t>al quarto anno dei percorsi di </a:t>
            </a:r>
            <a:r>
              <a:rPr lang="it-IT" dirty="0" err="1" smtClean="0"/>
              <a:t>I.eF.P</a:t>
            </a:r>
            <a:r>
              <a:rPr lang="it-IT" dirty="0" smtClean="0"/>
              <a:t>. </a:t>
            </a:r>
            <a:r>
              <a:rPr lang="it-IT" dirty="0"/>
              <a:t>sia presso </a:t>
            </a:r>
            <a:r>
              <a:rPr lang="it-IT" dirty="0" smtClean="0"/>
              <a:t>le </a:t>
            </a:r>
            <a:r>
              <a:rPr lang="it-IT" dirty="0"/>
              <a:t>istituzioni scolastiche </a:t>
            </a:r>
            <a:r>
              <a:rPr lang="it-IT" dirty="0" smtClean="0"/>
              <a:t>che </a:t>
            </a:r>
            <a:r>
              <a:rPr lang="it-IT" dirty="0"/>
              <a:t>presso </a:t>
            </a:r>
            <a:r>
              <a:rPr lang="it-IT" dirty="0" smtClean="0"/>
              <a:t>i </a:t>
            </a:r>
            <a:r>
              <a:rPr lang="it-IT" dirty="0" err="1" smtClean="0"/>
              <a:t>C.F.P.</a:t>
            </a:r>
            <a:r>
              <a:rPr lang="it-IT" dirty="0" smtClean="0"/>
              <a:t> accreditati </a:t>
            </a:r>
            <a:r>
              <a:rPr lang="it-IT" dirty="0"/>
              <a:t>dalle Regioni</a:t>
            </a:r>
            <a:r>
              <a:rPr lang="it-IT" dirty="0" smtClean="0"/>
              <a:t>.</a:t>
            </a:r>
          </a:p>
          <a:p>
            <a:pPr marL="0" indent="0"/>
            <a:r>
              <a:rPr lang="it-IT" dirty="0" smtClean="0"/>
              <a:t> Analoga </a:t>
            </a:r>
            <a:r>
              <a:rPr lang="it-IT" dirty="0"/>
              <a:t>possibilità è data agli studenti che, in possesso della qualifica triennale di </a:t>
            </a:r>
            <a:r>
              <a:rPr lang="it-IT" dirty="0" err="1" smtClean="0"/>
              <a:t>I.eF.P</a:t>
            </a:r>
            <a:r>
              <a:rPr lang="it-IT" dirty="0"/>
              <a:t>.</a:t>
            </a:r>
            <a:r>
              <a:rPr lang="it-IT" dirty="0" smtClean="0"/>
              <a:t> </a:t>
            </a:r>
            <a:r>
              <a:rPr lang="it-IT" dirty="0"/>
              <a:t>intendono passare al quarto anno dei percorsi di I.P.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xmlns="" id="{7858F63E-A9A3-4640-A12D-256DA0866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Verso il superamento della sussidiarietà integrativa e complementare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8F-E50F-408F-8C2E-1B931B96A949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2333973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1C79A89-F7E5-40A4-9DE3-B9B835F5E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Come si attivano i percorsi in sussidiarietà?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/>
            <a:r>
              <a:rPr lang="it-IT" dirty="0" smtClean="0"/>
              <a:t> </a:t>
            </a:r>
            <a:r>
              <a:rPr lang="it-IT" dirty="0"/>
              <a:t>Sulla base degli standard regionali </a:t>
            </a:r>
          </a:p>
          <a:p>
            <a:pPr marL="0" indent="0"/>
            <a:r>
              <a:rPr lang="it-IT" dirty="0" smtClean="0"/>
              <a:t> Con </a:t>
            </a:r>
            <a:r>
              <a:rPr lang="it-IT" dirty="0"/>
              <a:t>classi composte da soli alunni che seguono il percorso per la qualifica </a:t>
            </a:r>
          </a:p>
          <a:p>
            <a:pPr marL="0" indent="0"/>
            <a:r>
              <a:rPr lang="it-IT" dirty="0"/>
              <a:t> </a:t>
            </a:r>
            <a:r>
              <a:rPr lang="it-IT" dirty="0" smtClean="0"/>
              <a:t>Sulla </a:t>
            </a:r>
            <a:r>
              <a:rPr lang="it-IT" dirty="0"/>
              <a:t>base di accordi regionali </a:t>
            </a:r>
          </a:p>
          <a:p>
            <a:pPr marL="0" indent="0"/>
            <a:r>
              <a:rPr lang="it-IT" dirty="0" smtClean="0"/>
              <a:t> Nei </a:t>
            </a:r>
            <a:r>
              <a:rPr lang="it-IT" dirty="0"/>
              <a:t>limiti delle risorse di organico assegnate 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192CA89-72A8-464F-AC30-79CBEFF13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nuova </a:t>
            </a:r>
            <a:r>
              <a:rPr lang="it-IT" dirty="0" smtClean="0"/>
              <a:t>sussidiarietà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8F-E50F-408F-8C2E-1B931B96A949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603635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B5E67A6-8374-4700-B460-9CD20F878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667" y="1427692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 smtClean="0"/>
              <a:t>Per attivare percorsi di </a:t>
            </a:r>
            <a:r>
              <a:rPr lang="it-IT" dirty="0" err="1" smtClean="0"/>
              <a:t>I.eF.P</a:t>
            </a:r>
            <a:r>
              <a:rPr lang="it-IT" dirty="0" smtClean="0"/>
              <a:t>. </a:t>
            </a:r>
            <a:r>
              <a:rPr lang="it-IT" dirty="0"/>
              <a:t>in </a:t>
            </a:r>
            <a:r>
              <a:rPr lang="it-IT" dirty="0" smtClean="0"/>
              <a:t>regime di sussidiarietà </a:t>
            </a:r>
            <a:r>
              <a:rPr lang="it-IT" dirty="0"/>
              <a:t>le Istituzioni scolastiche devono essere accreditate dalle regioni sulla base: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/>
            <a:r>
              <a:rPr lang="it-IT" dirty="0" smtClean="0"/>
              <a:t> Dei criteri </a:t>
            </a:r>
            <a:r>
              <a:rPr lang="it-IT" dirty="0"/>
              <a:t>stabiliti dall’intesa in CSR del 2008 come declinati dalle singole regioni </a:t>
            </a:r>
          </a:p>
          <a:p>
            <a:pPr marL="0" indent="0"/>
            <a:r>
              <a:rPr lang="it-IT" dirty="0"/>
              <a:t> </a:t>
            </a:r>
            <a:r>
              <a:rPr lang="it-IT" dirty="0" smtClean="0"/>
              <a:t>Della specificità </a:t>
            </a:r>
            <a:r>
              <a:rPr lang="it-IT" dirty="0"/>
              <a:t>delle istituzioni scolastiche </a:t>
            </a:r>
          </a:p>
          <a:p>
            <a:pPr marL="0" indent="0"/>
            <a:r>
              <a:rPr lang="it-IT" dirty="0" smtClean="0"/>
              <a:t> Del riconoscendo del RAV </a:t>
            </a:r>
            <a:r>
              <a:rPr lang="it-IT" dirty="0"/>
              <a:t>quale procedura che assolve al requisito della gestione della </a:t>
            </a:r>
            <a:r>
              <a:rPr lang="it-IT" dirty="0" smtClean="0"/>
              <a:t>qualità</a:t>
            </a:r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DA44196-159A-4EC3-803B-4FAD83A17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/>
              <a:t> L’accreditamento delle scuole</a:t>
            </a:r>
            <a:br>
              <a:rPr lang="it-IT" dirty="0"/>
            </a:br>
            <a:r>
              <a:rPr lang="it-IT" dirty="0"/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8F-E50F-408F-8C2E-1B931B96A949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6751820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Il decreto prevede inoltre che: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/>
            <a:r>
              <a:rPr lang="it-IT" dirty="0" smtClean="0"/>
              <a:t> Le istituzioni scolastiche già accreditate con la previgente normativa si intendono accreditate </a:t>
            </a:r>
          </a:p>
          <a:p>
            <a:pPr marL="0" indent="0"/>
            <a:r>
              <a:rPr lang="it-IT" dirty="0" smtClean="0"/>
              <a:t> Le scuole che devono ottenere l’accreditamento hanno tempo fino alla fine dell’anno scolastico 2018/19 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700" dirty="0" smtClean="0"/>
              <a:t>L’accreditamento delle scuole</a:t>
            </a:r>
            <a:endParaRPr lang="it-IT" sz="37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8F-E50F-408F-8C2E-1B931B96A949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CB8DBA3-47A0-4CB3-9BF7-B33F31B58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Bef>
                <a:spcPts val="400"/>
              </a:spcBef>
              <a:buSzPct val="68000"/>
              <a:buNone/>
            </a:pPr>
            <a:r>
              <a:rPr lang="it-IT" sz="2700" dirty="0" smtClean="0"/>
              <a:t>Per incentivare  l’inserimento degli studenti nel mercato del lavoro viene </a:t>
            </a:r>
            <a:r>
              <a:rPr lang="it-IT" sz="2700" dirty="0"/>
              <a:t>previsto uno sviluppo completo della cosiddetta “filiera </a:t>
            </a:r>
            <a:r>
              <a:rPr lang="it-IT" sz="2700" dirty="0" smtClean="0"/>
              <a:t>professionalizzante” che comprende:</a:t>
            </a:r>
          </a:p>
          <a:p>
            <a:pPr marL="0" lvl="1" indent="0">
              <a:spcBef>
                <a:spcPts val="400"/>
              </a:spcBef>
              <a:buSzPct val="68000"/>
              <a:buNone/>
            </a:pPr>
            <a:endParaRPr lang="it-IT" sz="2700" dirty="0" smtClean="0"/>
          </a:p>
          <a:p>
            <a:pPr marL="0" indent="0"/>
            <a:r>
              <a:rPr lang="it-IT" dirty="0" smtClean="0"/>
              <a:t> Un’offerta molto diversificata</a:t>
            </a:r>
          </a:p>
          <a:p>
            <a:pPr marL="0" indent="0"/>
            <a:r>
              <a:rPr lang="it-IT" dirty="0" smtClean="0"/>
              <a:t> Percorsi formativi flessibili e di diversa durata</a:t>
            </a:r>
          </a:p>
          <a:p>
            <a:pPr marL="0" indent="0"/>
            <a:r>
              <a:rPr lang="it-IT" dirty="0" smtClean="0"/>
              <a:t> Lo stesso apprendistato formativo di primo livello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/>
            <a:endParaRPr lang="it-IT" dirty="0" smtClean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xmlns="" id="{AC7F70C3-0FCF-4793-B1F4-D787618E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Lo sviluppo della filiera professionalizzante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8F-E50F-408F-8C2E-1B931B96A949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642704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328F82D-78FC-4781-A39B-C8C92F47A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667" y="1509939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/>
              <a:t>Al termine del primo </a:t>
            </a:r>
            <a:r>
              <a:rPr lang="it-IT" dirty="0" smtClean="0"/>
              <a:t>ciclo, </a:t>
            </a:r>
            <a:r>
              <a:rPr lang="it-IT" dirty="0"/>
              <a:t>gli studenti possono scegliere </a:t>
            </a:r>
            <a:r>
              <a:rPr lang="it-IT" dirty="0" smtClean="0"/>
              <a:t>tra: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I</a:t>
            </a:r>
            <a:r>
              <a:rPr lang="it-IT" dirty="0" smtClean="0"/>
              <a:t> </a:t>
            </a:r>
            <a:r>
              <a:rPr lang="it-IT" dirty="0"/>
              <a:t>percorsi della istruzione professionale (</a:t>
            </a:r>
            <a:r>
              <a:rPr lang="it-IT" dirty="0" smtClean="0"/>
              <a:t>IP) per </a:t>
            </a:r>
            <a:r>
              <a:rPr lang="it-IT" dirty="0"/>
              <a:t>il conseguimento dei diplomi </a:t>
            </a:r>
            <a:r>
              <a:rPr lang="it-IT" dirty="0" smtClean="0"/>
              <a:t>quinquennali</a:t>
            </a:r>
          </a:p>
          <a:p>
            <a:r>
              <a:rPr lang="it-IT" dirty="0" smtClean="0"/>
              <a:t>I percorsi di </a:t>
            </a:r>
            <a:r>
              <a:rPr lang="it-IT" dirty="0" err="1" smtClean="0"/>
              <a:t>I.eF.P</a:t>
            </a:r>
            <a:r>
              <a:rPr lang="it-IT" dirty="0" smtClean="0"/>
              <a:t>. erogati dalle </a:t>
            </a:r>
            <a:r>
              <a:rPr lang="it-IT" dirty="0"/>
              <a:t>istituzioni formative accreditate dalle </a:t>
            </a:r>
            <a:r>
              <a:rPr lang="it-IT" dirty="0" smtClean="0"/>
              <a:t>Regioni e dalle Province autonome, </a:t>
            </a:r>
            <a:r>
              <a:rPr lang="it-IT" dirty="0"/>
              <a:t>per il conseguimento di qualifiche triennali e di diplomi professionali quadriennali (art. 2, comma 1, lett. a e b) </a:t>
            </a: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xmlns="" id="{8F567A7C-7650-42DC-AC94-828AF53A2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Due differenti percorsi con pari dignità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8F-E50F-408F-8C2E-1B931B96A949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3067432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0D5BB68-DE8A-4DFA-8179-377356983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Agli studenti che abbiano conseguito la qualifica triennale </a:t>
            </a:r>
            <a:r>
              <a:rPr lang="it-IT" dirty="0" smtClean="0"/>
              <a:t>nella </a:t>
            </a:r>
            <a:r>
              <a:rPr lang="it-IT" dirty="0" err="1" smtClean="0"/>
              <a:t>I.eF.P</a:t>
            </a:r>
            <a:r>
              <a:rPr lang="it-IT" dirty="0" smtClean="0"/>
              <a:t>. </a:t>
            </a:r>
            <a:r>
              <a:rPr lang="it-IT" dirty="0"/>
              <a:t>va </a:t>
            </a:r>
            <a:r>
              <a:rPr lang="it-IT" dirty="0" smtClean="0"/>
              <a:t>consentito di:</a:t>
            </a:r>
          </a:p>
          <a:p>
            <a:endParaRPr lang="it-IT" dirty="0" smtClean="0"/>
          </a:p>
          <a:p>
            <a:r>
              <a:rPr lang="it-IT" dirty="0" smtClean="0"/>
              <a:t>Passare </a:t>
            </a:r>
            <a:r>
              <a:rPr lang="it-IT" dirty="0"/>
              <a:t>al quarto anno dei percorsi di IP (secondo le modalità previste dallo stesso decreto legislativo) </a:t>
            </a:r>
            <a:r>
              <a:rPr lang="it-IT" dirty="0" smtClean="0"/>
              <a:t> </a:t>
            </a:r>
          </a:p>
          <a:p>
            <a:r>
              <a:rPr lang="it-IT" dirty="0" smtClean="0"/>
              <a:t>Proseguire </a:t>
            </a:r>
            <a:r>
              <a:rPr lang="it-IT" dirty="0"/>
              <a:t>il proprio percorso di studi con il quarto anno dei percorsi di istruzione e formazione </a:t>
            </a:r>
            <a:r>
              <a:rPr lang="it-IT" dirty="0" smtClean="0"/>
              <a:t>professionale (</a:t>
            </a:r>
            <a:r>
              <a:rPr lang="it-IT" dirty="0"/>
              <a:t>vedi art. 8, comma 7)</a:t>
            </a:r>
          </a:p>
          <a:p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3BC6B5D-6D23-43A1-AADB-8C7BFEAFF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passerelle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8F-E50F-408F-8C2E-1B931B96A949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435056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FC6EF25-B879-4F6B-8C59-1B3150204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La IP diventa così il luogo dell’offerta professionalizzante erogata nell’ambito di un sistema di competenza statale, e </a:t>
            </a:r>
            <a:r>
              <a:rPr lang="it-IT" dirty="0" smtClean="0"/>
              <a:t>dunque: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/>
            <a:r>
              <a:rPr lang="it-IT" dirty="0" smtClean="0"/>
              <a:t> Centralizzato </a:t>
            </a:r>
            <a:r>
              <a:rPr lang="it-IT" dirty="0"/>
              <a:t>ed omogeneo sull’intero territorio </a:t>
            </a:r>
            <a:r>
              <a:rPr lang="it-IT" dirty="0" smtClean="0"/>
              <a:t>statale</a:t>
            </a:r>
          </a:p>
          <a:p>
            <a:pPr marL="0" indent="0"/>
            <a:r>
              <a:rPr lang="it-IT" dirty="0" smtClean="0"/>
              <a:t> Raccordato </a:t>
            </a:r>
            <a:r>
              <a:rPr lang="it-IT" dirty="0"/>
              <a:t>al sistema di istruzione e formazione professionale </a:t>
            </a:r>
            <a:r>
              <a:rPr lang="it-IT" dirty="0" smtClean="0"/>
              <a:t>regionale</a:t>
            </a:r>
          </a:p>
          <a:p>
            <a:pPr marL="0" indent="0"/>
            <a:r>
              <a:rPr lang="it-IT" dirty="0" smtClean="0"/>
              <a:t> Declinato </a:t>
            </a:r>
            <a:r>
              <a:rPr lang="it-IT" dirty="0"/>
              <a:t>in autonomia dalle singole </a:t>
            </a:r>
            <a:r>
              <a:rPr lang="it-IT" dirty="0" smtClean="0"/>
              <a:t>istituzioni scolastiche</a:t>
            </a:r>
            <a:r>
              <a:rPr lang="it-IT" dirty="0"/>
              <a:t>, statali e paritarie (vedi </a:t>
            </a:r>
            <a:r>
              <a:rPr lang="it-IT" dirty="0" smtClean="0"/>
              <a:t>art.6)</a:t>
            </a:r>
          </a:p>
          <a:p>
            <a:pPr marL="0" indent="0"/>
            <a:r>
              <a:rPr lang="it-IT" dirty="0" smtClean="0"/>
              <a:t> Connesso con </a:t>
            </a:r>
            <a:r>
              <a:rPr lang="it-IT" dirty="0"/>
              <a:t>le “</a:t>
            </a:r>
            <a:r>
              <a:rPr lang="it-IT" dirty="0" smtClean="0"/>
              <a:t>priorità” stabilite dalla programmazione regionale (vedi art.3</a:t>
            </a:r>
            <a:r>
              <a:rPr lang="it-IT" dirty="0"/>
              <a:t>, comma 5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xmlns="" id="{F61F67B1-8216-4CBE-BB96-C66291E5B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Verso un sistema unitario di formazione professionalizzante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8F-E50F-408F-8C2E-1B931B96A949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5168278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ED993C1-5DDB-4DFC-AF13-0945FBC57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Grazie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8F-E50F-408F-8C2E-1B931B96A949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403251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CBD784D-D8AA-4BAF-9FA6-2EBA2DA6F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L’istruzione professionale in Italia, tre riforme in 25 anni: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/>
            <a:r>
              <a:rPr lang="it-IT" dirty="0" smtClean="0"/>
              <a:t> Il Progetto </a:t>
            </a:r>
            <a:r>
              <a:rPr lang="it-IT" dirty="0"/>
              <a:t>92 </a:t>
            </a:r>
            <a:endParaRPr lang="it-IT" dirty="0" smtClean="0"/>
          </a:p>
          <a:p>
            <a:pPr marL="0" indent="0"/>
            <a:r>
              <a:rPr lang="it-IT" dirty="0" smtClean="0"/>
              <a:t> Il Riordino </a:t>
            </a:r>
            <a:r>
              <a:rPr lang="it-IT" dirty="0"/>
              <a:t>(DPR N. 87 del 15 marzo 2010) </a:t>
            </a:r>
            <a:endParaRPr lang="it-IT" dirty="0" smtClean="0"/>
          </a:p>
          <a:p>
            <a:pPr marL="0" indent="0"/>
            <a:r>
              <a:rPr lang="it-IT" dirty="0" smtClean="0"/>
              <a:t> L’attuale </a:t>
            </a:r>
            <a:r>
              <a:rPr lang="it-IT" dirty="0"/>
              <a:t>revisione </a:t>
            </a:r>
            <a:r>
              <a:rPr lang="it-IT" dirty="0" smtClean="0"/>
              <a:t>(</a:t>
            </a:r>
            <a:r>
              <a:rPr lang="it-IT" dirty="0"/>
              <a:t>D. </a:t>
            </a:r>
            <a:r>
              <a:rPr lang="it-IT" dirty="0" err="1"/>
              <a:t>Lgs</a:t>
            </a:r>
            <a:r>
              <a:rPr lang="it-IT" dirty="0"/>
              <a:t>. n.61 del 13 aprile </a:t>
            </a:r>
            <a:r>
              <a:rPr lang="it-IT" dirty="0" smtClean="0"/>
              <a:t>2017)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02D4876-9A4B-48E6-80DC-20D7FACF9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Una storia travagliata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792892A6-B9C5-4B14-ABB9-801676A34B94}"/>
              </a:ext>
            </a:extLst>
          </p:cNvPr>
          <p:cNvSpPr/>
          <p:nvPr/>
        </p:nvSpPr>
        <p:spPr>
          <a:xfrm>
            <a:off x="7072133" y="-931762"/>
            <a:ext cx="740779" cy="1012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200000"/>
              </a:lnSpc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8F-E50F-408F-8C2E-1B931B96A949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3730630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0F3446B-16E3-4244-A177-925FD8861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Il perché della revisione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Dualismo Stato-Regioni</a:t>
            </a:r>
          </a:p>
          <a:p>
            <a:r>
              <a:rPr lang="it-IT" dirty="0"/>
              <a:t>Concorrenza Istruzione Tecnica e Formazione Professionale</a:t>
            </a:r>
          </a:p>
          <a:p>
            <a:r>
              <a:rPr lang="it-IT" dirty="0"/>
              <a:t>Scarso appeal </a:t>
            </a:r>
          </a:p>
          <a:p>
            <a:r>
              <a:rPr lang="it-IT" dirty="0"/>
              <a:t>Calo delle iscrizioni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xmlns="" id="{2ECD877E-4BD3-4993-AC51-03D1E3F47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Una crisi annunciata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8F-E50F-408F-8C2E-1B931B96A949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264096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C423791-704B-4E87-940E-8641127CE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 numeri dell’istruzione </a:t>
            </a:r>
            <a:r>
              <a:rPr lang="it-IT" dirty="0" smtClean="0"/>
              <a:t>Professionale </a:t>
            </a:r>
            <a:r>
              <a:rPr lang="it-IT" dirty="0"/>
              <a:t>in Italia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endParaRPr lang="it-IT" dirty="0"/>
          </a:p>
          <a:p>
            <a:pPr marL="0" indent="0"/>
            <a:r>
              <a:rPr lang="it-IT" dirty="0" smtClean="0"/>
              <a:t> 2.000 istituzioni scolastiche</a:t>
            </a:r>
          </a:p>
          <a:p>
            <a:pPr marL="0" indent="0"/>
            <a:r>
              <a:rPr lang="it-IT" dirty="0" smtClean="0"/>
              <a:t> 300 istituti alberghieri</a:t>
            </a:r>
            <a:endParaRPr lang="it-IT" dirty="0"/>
          </a:p>
          <a:p>
            <a:pPr marL="0" indent="0"/>
            <a:r>
              <a:rPr lang="it-IT" dirty="0" smtClean="0"/>
              <a:t> 529.670 </a:t>
            </a:r>
            <a:r>
              <a:rPr lang="it-IT" dirty="0"/>
              <a:t>studenti iscritti nei percorsi di istruzione professionali e </a:t>
            </a:r>
            <a:r>
              <a:rPr lang="it-IT" dirty="0" smtClean="0"/>
              <a:t>relative </a:t>
            </a:r>
            <a:r>
              <a:rPr lang="it-IT" dirty="0"/>
              <a:t>articolazioni  e opzioni</a:t>
            </a: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xmlns="" id="{09054AF7-7D27-42D2-A58E-F64F2CE25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numeri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8F-E50F-408F-8C2E-1B931B96A949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9396900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7C6145E-219C-4855-8C73-748459AF3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3505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La distribuzione degli iscritti:</a:t>
            </a:r>
          </a:p>
          <a:p>
            <a:pPr marL="0" indent="0">
              <a:buNone/>
            </a:pPr>
            <a:endParaRPr lang="it-IT" sz="2800" dirty="0" smtClean="0"/>
          </a:p>
          <a:p>
            <a:pPr marL="0" indent="0"/>
            <a:r>
              <a:rPr lang="it-IT" sz="2800" dirty="0" smtClean="0"/>
              <a:t> Istituti Alberghieri: 44.57 </a:t>
            </a:r>
            <a:r>
              <a:rPr lang="it-IT" sz="2800" dirty="0"/>
              <a:t>% </a:t>
            </a:r>
            <a:endParaRPr lang="it-IT" sz="2800" dirty="0" smtClean="0"/>
          </a:p>
          <a:p>
            <a:pPr marL="0" indent="0"/>
            <a:r>
              <a:rPr lang="it-IT" sz="2800" dirty="0" smtClean="0"/>
              <a:t> Manutenzione </a:t>
            </a:r>
            <a:r>
              <a:rPr lang="it-IT" sz="2800" dirty="0"/>
              <a:t>e assistenza </a:t>
            </a:r>
            <a:r>
              <a:rPr lang="it-IT" sz="2800" dirty="0" smtClean="0"/>
              <a:t>tecnica:16.49 %</a:t>
            </a:r>
          </a:p>
          <a:p>
            <a:pPr marL="0" indent="0"/>
            <a:r>
              <a:rPr lang="it-IT" sz="2800" dirty="0" smtClean="0"/>
              <a:t> Servizi commerciali: 11.91% </a:t>
            </a:r>
          </a:p>
          <a:p>
            <a:pPr marL="0" indent="0"/>
            <a:r>
              <a:rPr lang="it-IT" sz="2800" dirty="0" smtClean="0"/>
              <a:t> Servizi socio-sanitari:11.52%</a:t>
            </a:r>
          </a:p>
          <a:p>
            <a:pPr marL="0" indent="0"/>
            <a:r>
              <a:rPr lang="it-IT" sz="2800" dirty="0" smtClean="0"/>
              <a:t> Altri:15.51%</a:t>
            </a:r>
            <a:endParaRPr lang="it-IT" sz="2800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xmlns="" id="{95F863B2-3F99-4213-8964-47B12DD8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alberghieri architrave del sistema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8F-E50F-408F-8C2E-1B931B96A949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6592763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ED6008C-BE1A-4A57-B55B-0C2225168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Il Decreto ridisegna </a:t>
            </a:r>
            <a:r>
              <a:rPr lang="it-IT" dirty="0" smtClean="0"/>
              <a:t>l’impianto </a:t>
            </a:r>
            <a:r>
              <a:rPr lang="it-IT" dirty="0"/>
              <a:t>dell’istruzione </a:t>
            </a:r>
            <a:r>
              <a:rPr lang="it-IT" dirty="0" smtClean="0"/>
              <a:t>professionale con questi due obiettivi:</a:t>
            </a:r>
          </a:p>
          <a:p>
            <a:pPr marL="0" indent="0"/>
            <a:endParaRPr lang="it-IT" dirty="0" smtClean="0"/>
          </a:p>
          <a:p>
            <a:pPr marL="0" indent="0"/>
            <a:r>
              <a:rPr lang="it-IT" dirty="0" smtClean="0"/>
              <a:t> Diversificare </a:t>
            </a:r>
            <a:r>
              <a:rPr lang="it-IT" dirty="0"/>
              <a:t>il più possibile l’istruzione professionale dall’istruzione tecnica </a:t>
            </a:r>
            <a:endParaRPr lang="it-IT" dirty="0" smtClean="0"/>
          </a:p>
          <a:p>
            <a:pPr marL="0" indent="0"/>
            <a:r>
              <a:rPr lang="it-IT" dirty="0" smtClean="0"/>
              <a:t> Integrare </a:t>
            </a:r>
            <a:r>
              <a:rPr lang="it-IT" dirty="0"/>
              <a:t>meglio i due sottosistemi di I.P. e I. e F. P.</a:t>
            </a: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xmlns="" id="{F85C4F86-0BF0-4F00-8269-F5BE30E60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Dopo il riordino la revisione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8F-E50F-408F-8C2E-1B931B96A949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2703411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109C08D-041E-43F7-BF43-69F0AEEAA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Gli indirizzi </a:t>
            </a:r>
            <a:r>
              <a:rPr lang="it-IT" dirty="0"/>
              <a:t>passano da 6 a 11. Agli 11 indirizzi di studio </a:t>
            </a:r>
            <a:r>
              <a:rPr lang="it-IT" dirty="0" smtClean="0"/>
              <a:t>corrispondono specifici </a:t>
            </a:r>
            <a:r>
              <a:rPr lang="it-IT" dirty="0"/>
              <a:t>“profili di uscita </a:t>
            </a:r>
            <a:r>
              <a:rPr lang="it-IT" dirty="0" smtClean="0"/>
              <a:t>e risultati </a:t>
            </a:r>
            <a:r>
              <a:rPr lang="it-IT" dirty="0"/>
              <a:t>di apprendimento declinati in termini di competenze, abilità e conoscenza” (vedi art.3, comma3</a:t>
            </a:r>
            <a:r>
              <a:rPr lang="it-IT" dirty="0" smtClean="0"/>
              <a:t>).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Per adattare meglio l’offerta formativa alla domanda del territorio e dei giovani aumentano: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/>
            <a:r>
              <a:rPr lang="it-IT" dirty="0" smtClean="0"/>
              <a:t> Attività pratiche e </a:t>
            </a:r>
            <a:r>
              <a:rPr lang="it-IT" dirty="0"/>
              <a:t>di </a:t>
            </a:r>
            <a:r>
              <a:rPr lang="it-IT" dirty="0" smtClean="0"/>
              <a:t>laboratorio</a:t>
            </a:r>
          </a:p>
          <a:p>
            <a:pPr marL="0" indent="0"/>
            <a:r>
              <a:rPr lang="it-IT" dirty="0" smtClean="0"/>
              <a:t> Alternanza </a:t>
            </a:r>
            <a:r>
              <a:rPr lang="it-IT" dirty="0"/>
              <a:t>scuola- lavoro (anticipata al secondo anno</a:t>
            </a:r>
            <a:r>
              <a:rPr lang="it-IT" dirty="0" smtClean="0"/>
              <a:t>) </a:t>
            </a:r>
          </a:p>
          <a:p>
            <a:pPr marL="0" indent="0"/>
            <a:r>
              <a:rPr lang="it-IT" dirty="0" smtClean="0"/>
              <a:t> La quota di flessibilità </a:t>
            </a:r>
            <a:r>
              <a:rPr lang="it-IT" dirty="0"/>
              <a:t>oraria a disposizione delle </a:t>
            </a:r>
            <a:r>
              <a:rPr lang="it-IT" dirty="0" smtClean="0"/>
              <a:t>scuole</a:t>
            </a:r>
            <a:endParaRPr lang="it-IT" dirty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xmlns="" id="{BA0C1436-2983-43BE-8FA9-545032297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Una maggiore diversificazione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8F-E50F-408F-8C2E-1B931B96A949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8250586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0B8BAF3-DFA5-4959-90FF-83C30DA7A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134" y="1667596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La nuova riforma prende avvio con le prime classi dall’anno scolastico 2018-2019, e si concluderà nell’anno scolastico 2022/2023 con la definitiva abrogazione del D.P.R. 15 marzo 2010, </a:t>
            </a:r>
            <a:r>
              <a:rPr lang="it-IT" dirty="0" smtClean="0"/>
              <a:t>n.87</a:t>
            </a:r>
            <a:r>
              <a:rPr lang="it-IT" dirty="0"/>
              <a:t>, che attualmente disciplina gli Istituti Professionali di </a:t>
            </a:r>
            <a:r>
              <a:rPr lang="it-IT" dirty="0" smtClean="0"/>
              <a:t>Stato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xmlns="" id="{A3CB1777-72E0-4B08-8CDF-7D6DE720B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Verso l’abrogazione del D.P.R. 15 marzo 2010, n. 87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8F-E50F-408F-8C2E-1B931B96A949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8365082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C6FFD59-A2F7-43FF-9AEC-2E02F8CFF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L’idea forte del decreto è quella di rafforzare l’identità dei percorsi di </a:t>
            </a:r>
            <a:r>
              <a:rPr lang="it-IT" dirty="0" err="1" smtClean="0"/>
              <a:t>I.P.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/>
            <a:r>
              <a:rPr lang="it-IT" dirty="0" smtClean="0"/>
              <a:t> Salvaguardando la </a:t>
            </a:r>
            <a:r>
              <a:rPr lang="it-IT" dirty="0"/>
              <a:t>loro specificità istituzionale, organizzativa e funzionale </a:t>
            </a:r>
            <a:endParaRPr lang="it-IT" dirty="0" smtClean="0"/>
          </a:p>
          <a:p>
            <a:pPr marL="0" indent="0"/>
            <a:r>
              <a:rPr lang="it-IT" dirty="0" smtClean="0"/>
              <a:t> Assicurando </a:t>
            </a:r>
            <a:r>
              <a:rPr lang="it-IT" dirty="0"/>
              <a:t>la coesistenza di due sistemi di istruzione professionalizzante (I.P. e </a:t>
            </a:r>
            <a:r>
              <a:rPr lang="it-IT" dirty="0" err="1"/>
              <a:t>I.e.P.</a:t>
            </a:r>
            <a:r>
              <a:rPr lang="it-IT" dirty="0"/>
              <a:t>), distinti e </a:t>
            </a:r>
            <a:r>
              <a:rPr lang="it-IT" dirty="0" smtClean="0"/>
              <a:t>diversi</a:t>
            </a:r>
          </a:p>
          <a:p>
            <a:pPr marL="0" indent="0"/>
            <a:r>
              <a:rPr lang="it-IT" dirty="0" smtClean="0"/>
              <a:t> Garantendo un effettivo raccordo tra i due sottosistemi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xmlns="" id="{D9F08201-8241-4252-9B5C-EC8764BAA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rafforzamento dell’identità degli I. P.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8F-E50F-408F-8C2E-1B931B96A949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6215928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579</TotalTime>
  <Words>990</Words>
  <Application>Microsoft Office PowerPoint</Application>
  <PresentationFormat>Personalizzato</PresentationFormat>
  <Paragraphs>130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Viale</vt:lpstr>
      <vt:lpstr>DALLA REVISIONE DEI PERCORSI ALLA SUSSIDARIETA’</vt:lpstr>
      <vt:lpstr>Una storia travagliata</vt:lpstr>
      <vt:lpstr>Una crisi annunciata</vt:lpstr>
      <vt:lpstr>I numeri</vt:lpstr>
      <vt:lpstr>Gli alberghieri architrave del sistema</vt:lpstr>
      <vt:lpstr>Dopo il riordino la revisione</vt:lpstr>
      <vt:lpstr>Una maggiore diversificazione</vt:lpstr>
      <vt:lpstr>Verso l’abrogazione del D.P.R. 15 marzo 2010, n. 87</vt:lpstr>
      <vt:lpstr>Il rafforzamento dell’identità degli I. P.</vt:lpstr>
      <vt:lpstr>Un’unica filiera formativa professionalizzante due sottosistemi</vt:lpstr>
      <vt:lpstr>Verso il superamento della sussidiarietà integrativa e complementare</vt:lpstr>
      <vt:lpstr>La nuova sussidiarietà</vt:lpstr>
      <vt:lpstr>  L’accreditamento delle scuole  </vt:lpstr>
      <vt:lpstr>L’accreditamento delle scuole</vt:lpstr>
      <vt:lpstr>Lo sviluppo della filiera professionalizzante</vt:lpstr>
      <vt:lpstr>Due differenti percorsi con pari dignità</vt:lpstr>
      <vt:lpstr>Le passerelle</vt:lpstr>
      <vt:lpstr>Verso un sistema unitario di formazione professionalizzante</vt:lpstr>
      <vt:lpstr>Grazie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DALLA REVISIONE DEI PERCORSI ALLA SUSSIDARIETA’</dc:title>
  <dc:creator>Ilario</dc:creator>
  <cp:lastModifiedBy>PC11</cp:lastModifiedBy>
  <cp:revision>101</cp:revision>
  <dcterms:created xsi:type="dcterms:W3CDTF">2018-05-02T21:06:21Z</dcterms:created>
  <dcterms:modified xsi:type="dcterms:W3CDTF">2018-05-09T07:45:03Z</dcterms:modified>
  <cp:contentStatus/>
</cp:coreProperties>
</file>